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557" r:id="rId6"/>
    <p:sldId id="687" r:id="rId7"/>
    <p:sldId id="689" r:id="rId8"/>
    <p:sldId id="690" r:id="rId9"/>
    <p:sldId id="691" r:id="rId10"/>
    <p:sldId id="692" r:id="rId11"/>
    <p:sldId id="693" r:id="rId12"/>
    <p:sldId id="694" r:id="rId13"/>
    <p:sldId id="695" r:id="rId14"/>
    <p:sldId id="696" r:id="rId15"/>
    <p:sldId id="698" r:id="rId16"/>
    <p:sldId id="699" r:id="rId17"/>
    <p:sldId id="702" r:id="rId18"/>
    <p:sldId id="700" r:id="rId19"/>
    <p:sldId id="703" r:id="rId20"/>
    <p:sldId id="704" r:id="rId21"/>
    <p:sldId id="701" r:id="rId22"/>
    <p:sldId id="705" r:id="rId23"/>
    <p:sldId id="706" r:id="rId24"/>
    <p:sldId id="708" r:id="rId25"/>
    <p:sldId id="707" r:id="rId26"/>
    <p:sldId id="709" r:id="rId27"/>
    <p:sldId id="710" r:id="rId28"/>
    <p:sldId id="711" r:id="rId29"/>
    <p:sldId id="685" r:id="rId30"/>
    <p:sldId id="712" r:id="rId31"/>
    <p:sldId id="713" r:id="rId32"/>
    <p:sldId id="714" r:id="rId33"/>
    <p:sldId id="715" r:id="rId34"/>
  </p:sldIdLst>
  <p:sldSz cx="12192000" cy="6858000"/>
  <p:notesSz cx="10234613" cy="7104063"/>
  <p:embeddedFontLst>
    <p:embeddedFont>
      <p:font typeface="KoPub돋움체_Pro Medium" pitchFamily="2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92B9"/>
    <a:srgbClr val="959393"/>
    <a:srgbClr val="E7E8E8"/>
    <a:srgbClr val="FFFFFF"/>
    <a:srgbClr val="000000"/>
    <a:srgbClr val="2E75B6"/>
    <a:srgbClr val="E4E4E4"/>
    <a:srgbClr val="EE853E"/>
    <a:srgbClr val="EE5AD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8" autoAdjust="0"/>
    <p:restoredTop sz="87575" autoAdjust="0"/>
  </p:normalViewPr>
  <p:slideViewPr>
    <p:cSldViewPr snapToGrid="0" snapToObjects="1">
      <p:cViewPr varScale="1">
        <p:scale>
          <a:sx n="147" d="100"/>
          <a:sy n="147" d="100"/>
        </p:scale>
        <p:origin x="208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2021. 11. 19.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2021. 11. 19.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97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363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03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517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695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08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282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447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942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22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527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012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85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과정 간략히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699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과정 간략히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654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801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과정 간략히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587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과정 간략히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624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과정 간략히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91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62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삭제 과정 간략히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4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907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386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89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19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032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856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4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9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95458"/>
            <a:ext cx="10640754" cy="775845"/>
          </a:xfrm>
        </p:spPr>
        <p:txBody>
          <a:bodyPr anchor="ctr">
            <a:normAutofit/>
          </a:bodyPr>
          <a:lstStyle/>
          <a:p>
            <a:r>
              <a:rPr kumimoji="1" lang="en-US" altLang="en-US" sz="4400" dirty="0">
                <a:solidFill>
                  <a:srgbClr val="FFFFFF"/>
                </a:solidFill>
              </a:rPr>
              <a:t>Introduction to Algorithms</a:t>
            </a:r>
            <a:endParaRPr kumimoji="1" lang="x-none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Can insert a node into an n-node red-black tree in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func>
                      <m:funcPr>
                        <m:ctrlPr>
                          <a:rPr lang="en-US" altLang="ko-KR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Insert node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into the tree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as if it were an BST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after inserting, color the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to red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Use a modified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𝑻𝑹𝑬𝑬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</m:oMath>
                </a14:m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procedure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guarantee that the RB tree properties are preserved, call auxiliary procedure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recolor nodes and perform rotations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EC3521-E705-4887-AAEA-E36DE4A3F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167" y="4267051"/>
            <a:ext cx="4823218" cy="140298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E223FA-3609-4490-ACA3-17D9AB94199A}"/>
              </a:ext>
            </a:extLst>
          </p:cNvPr>
          <p:cNvCxnSpPr>
            <a:cxnSpLocks/>
          </p:cNvCxnSpPr>
          <p:nvPr/>
        </p:nvCxnSpPr>
        <p:spPr>
          <a:xfrm flipV="1">
            <a:off x="6203870" y="5086274"/>
            <a:ext cx="37555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429096-ABEC-4A7A-AE1D-12DB67314873}"/>
                  </a:ext>
                </a:extLst>
              </p:cNvPr>
              <p:cNvSpPr txBox="1"/>
              <p:nvPr/>
            </p:nvSpPr>
            <p:spPr>
              <a:xfrm>
                <a:off x="3117377" y="6024366"/>
                <a:ext cx="1333499" cy="3616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𝑹𝑩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𝑰𝑵𝑺𝑬𝑹𝑻</m:t>
                      </m:r>
                    </m:oMath>
                  </m:oMathPara>
                </a14:m>
                <a:endParaRPr lang="en-US" altLang="ko-KR" sz="1400" b="1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429096-ABEC-4A7A-AE1D-12DB67314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377" y="6024366"/>
                <a:ext cx="1333499" cy="36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2F818-BF82-4DF0-A003-60CE45CC2422}"/>
                  </a:ext>
                </a:extLst>
              </p:cNvPr>
              <p:cNvSpPr txBox="1"/>
              <p:nvPr/>
            </p:nvSpPr>
            <p:spPr>
              <a:xfrm>
                <a:off x="8286913" y="6024366"/>
                <a:ext cx="2107726" cy="3616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𝑹𝑩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𝑰𝑵𝑺𝑬𝑹𝑻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𝑭𝑰𝑿𝑼𝑷</m:t>
                      </m:r>
                    </m:oMath>
                  </m:oMathPara>
                </a14:m>
                <a:endParaRPr lang="en-US" altLang="ko-KR" sz="1400" b="1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2F818-BF82-4DF0-A003-60CE45CC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913" y="6024366"/>
                <a:ext cx="2107726" cy="3616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259D1E57-FB8F-43E8-BE87-4BB45656EE66}"/>
              </a:ext>
            </a:extLst>
          </p:cNvPr>
          <p:cNvGrpSpPr/>
          <p:nvPr/>
        </p:nvGrpSpPr>
        <p:grpSpPr>
          <a:xfrm>
            <a:off x="1714123" y="4267051"/>
            <a:ext cx="4140009" cy="1647974"/>
            <a:chOff x="1714123" y="4267051"/>
            <a:chExt cx="4140009" cy="16479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7DE8D1-A5EB-4C57-A0E9-D66C7D56D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14123" y="4267051"/>
              <a:ext cx="4140009" cy="163844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197C192-891F-41C4-86EB-8D20C918A852}"/>
                </a:ext>
              </a:extLst>
            </p:cNvPr>
            <p:cNvSpPr/>
            <p:nvPr/>
          </p:nvSpPr>
          <p:spPr>
            <a:xfrm>
              <a:off x="2105025" y="5235858"/>
              <a:ext cx="904875" cy="6791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372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</m:oMath>
                </a14:m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- Pseudocode 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62E046-B283-4F73-A7B8-C9982E432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39"/>
          <a:stretch/>
        </p:blipFill>
        <p:spPr>
          <a:xfrm>
            <a:off x="1149492" y="2057339"/>
            <a:ext cx="2607606" cy="3991163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CE8862C-EE1B-4548-8F2C-C531AF176DAE}"/>
              </a:ext>
            </a:extLst>
          </p:cNvPr>
          <p:cNvCxnSpPr>
            <a:cxnSpLocks/>
          </p:cNvCxnSpPr>
          <p:nvPr/>
        </p:nvCxnSpPr>
        <p:spPr>
          <a:xfrm flipV="1">
            <a:off x="3829987" y="4052921"/>
            <a:ext cx="37555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3BCAAA-9908-4763-9254-F6CA5F5803E9}"/>
                  </a:ext>
                </a:extLst>
              </p:cNvPr>
              <p:cNvSpPr txBox="1"/>
              <p:nvPr/>
            </p:nvSpPr>
            <p:spPr>
              <a:xfrm>
                <a:off x="6868809" y="1942383"/>
                <a:ext cx="5177197" cy="491621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TREE-INSERT &amp; RB-INSERT differ in four ways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All instances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𝑇𝑅𝐸𝐸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𝐼𝑁𝑆𝐸𝑅𝑇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are replaced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𝑛𝑖𝑙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𝑛𝑖𝑙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14~15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maintain proper tree structure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Color z red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16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Coloring z red may cause a violation of the RB tree properties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call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𝑹𝑩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𝑰𝑵𝑺𝑬𝑹𝑻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𝑭𝑰𝑿𝑼𝑷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(line 17)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Restore the red-block properties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3BCAAA-9908-4763-9254-F6CA5F580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809" y="1942383"/>
                <a:ext cx="5177197" cy="4916218"/>
              </a:xfrm>
              <a:prstGeom prst="rect">
                <a:avLst/>
              </a:prstGeom>
              <a:blipFill>
                <a:blip r:embed="rId5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B0132780-CC19-4AE6-9B71-18812A4346E9}"/>
              </a:ext>
            </a:extLst>
          </p:cNvPr>
          <p:cNvGrpSpPr/>
          <p:nvPr/>
        </p:nvGrpSpPr>
        <p:grpSpPr>
          <a:xfrm>
            <a:off x="4278434" y="2057339"/>
            <a:ext cx="2607606" cy="4530304"/>
            <a:chOff x="4548452" y="2012074"/>
            <a:chExt cx="2607606" cy="45303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733339-A216-4CDC-B10B-3077C7B6A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8452" y="2012074"/>
              <a:ext cx="2607606" cy="4530304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4C63CD4-C61F-4CD9-9500-9FAD8A578F70}"/>
                </a:ext>
              </a:extLst>
            </p:cNvPr>
            <p:cNvCxnSpPr>
              <a:cxnSpLocks/>
            </p:cNvCxnSpPr>
            <p:nvPr/>
          </p:nvCxnSpPr>
          <p:spPr>
            <a:xfrm>
              <a:off x="5444156" y="2581100"/>
              <a:ext cx="45606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91F8D08-B42A-4B20-833C-9FB3497FE054}"/>
                </a:ext>
              </a:extLst>
            </p:cNvPr>
            <p:cNvCxnSpPr>
              <a:cxnSpLocks/>
            </p:cNvCxnSpPr>
            <p:nvPr/>
          </p:nvCxnSpPr>
          <p:spPr>
            <a:xfrm>
              <a:off x="5900223" y="3038300"/>
              <a:ext cx="45606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9F9A7DA-7635-48ED-A589-6E63852F4A86}"/>
                </a:ext>
              </a:extLst>
            </p:cNvPr>
            <p:cNvCxnSpPr>
              <a:cxnSpLocks/>
            </p:cNvCxnSpPr>
            <p:nvPr/>
          </p:nvCxnSpPr>
          <p:spPr>
            <a:xfrm>
              <a:off x="5615606" y="4533725"/>
              <a:ext cx="45606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97CF9E9-8E60-4717-8F21-2C0EEFC46DCD}"/>
                </a:ext>
              </a:extLst>
            </p:cNvPr>
            <p:cNvCxnSpPr>
              <a:cxnSpLocks/>
            </p:cNvCxnSpPr>
            <p:nvPr/>
          </p:nvCxnSpPr>
          <p:spPr>
            <a:xfrm>
              <a:off x="5042973" y="5752925"/>
              <a:ext cx="116205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19B02A1-C0FF-4DCD-B52D-81BC80CDF392}"/>
                </a:ext>
              </a:extLst>
            </p:cNvPr>
            <p:cNvCxnSpPr>
              <a:cxnSpLocks/>
            </p:cNvCxnSpPr>
            <p:nvPr/>
          </p:nvCxnSpPr>
          <p:spPr>
            <a:xfrm>
              <a:off x="5042973" y="6003237"/>
              <a:ext cx="131331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34CFE07-8BDF-4311-A1D8-5446C5271104}"/>
                </a:ext>
              </a:extLst>
            </p:cNvPr>
            <p:cNvCxnSpPr>
              <a:cxnSpLocks/>
            </p:cNvCxnSpPr>
            <p:nvPr/>
          </p:nvCxnSpPr>
          <p:spPr>
            <a:xfrm>
              <a:off x="5042973" y="6257750"/>
              <a:ext cx="131331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6DC7ADF-9A07-4D27-8FAB-7DA44EB1098D}"/>
                </a:ext>
              </a:extLst>
            </p:cNvPr>
            <p:cNvCxnSpPr>
              <a:cxnSpLocks/>
            </p:cNvCxnSpPr>
            <p:nvPr/>
          </p:nvCxnSpPr>
          <p:spPr>
            <a:xfrm>
              <a:off x="5037126" y="6497113"/>
              <a:ext cx="200647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33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understand how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works, break examination of the code into three major steps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1BC99-D7EB-4324-BFC1-EAA9E5B7C055}"/>
              </a:ext>
            </a:extLst>
          </p:cNvPr>
          <p:cNvSpPr txBox="1"/>
          <p:nvPr/>
        </p:nvSpPr>
        <p:spPr>
          <a:xfrm>
            <a:off x="5703876" y="2624947"/>
            <a:ext cx="6247332" cy="21462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25000"/>
              </a:lnSpc>
              <a:buFont typeface="+mj-lt"/>
              <a:buAutoNum type="arabicParenR"/>
            </a:pPr>
            <a:r>
              <a:rPr lang="en-US" altLang="ko-KR" b="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Determine what violations of the RB tree properties are introduced</a:t>
            </a:r>
          </a:p>
          <a:p>
            <a:pPr marL="342900" indent="-342900">
              <a:lnSpc>
                <a:spcPct val="125000"/>
              </a:lnSpc>
              <a:buFont typeface="+mj-lt"/>
              <a:buAutoNum type="arabicParenR"/>
            </a:pP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Examine the overall goal of the while loop in line 1~15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Loop invariant</a:t>
            </a:r>
          </a:p>
          <a:p>
            <a:pPr marL="342900" indent="-342900">
              <a:lnSpc>
                <a:spcPct val="125000"/>
              </a:lnSpc>
              <a:buFont typeface="+mj-lt"/>
              <a:buAutoNum type="arabicParenR"/>
            </a:pPr>
            <a:r>
              <a:rPr lang="en-US" altLang="ko-KR" b="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Explore each of three cases within the while loop’s body and how they accomplish the goal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FBB513-A48C-476A-A300-0CDB14B02B02}"/>
              </a:ext>
            </a:extLst>
          </p:cNvPr>
          <p:cNvGrpSpPr/>
          <p:nvPr/>
        </p:nvGrpSpPr>
        <p:grpSpPr>
          <a:xfrm>
            <a:off x="1624161" y="2621371"/>
            <a:ext cx="4079715" cy="3833750"/>
            <a:chOff x="1624161" y="2621371"/>
            <a:chExt cx="4079715" cy="38337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39E796-3906-449B-B264-7B2727912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5369"/>
            <a:stretch/>
          </p:blipFill>
          <p:spPr>
            <a:xfrm>
              <a:off x="1624161" y="2621371"/>
              <a:ext cx="3826025" cy="38337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7AAAE7B-9617-493D-973B-18525E3E7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139" b="15114"/>
            <a:stretch/>
          </p:blipFill>
          <p:spPr>
            <a:xfrm>
              <a:off x="4942508" y="2621371"/>
              <a:ext cx="761368" cy="3254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11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Determine what violations of the RB tree properties are introduced</a:t>
                </a: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3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Property 1 &amp; 3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Certainly continues to hold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Both children of the newly inserted red node are the sentinel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𝑛𝑖𝑙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Property 5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newly inserted node is red node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replace black sentinel(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𝑛𝑖𝑙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 but have two black sentinel children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26E44E1-D76D-46B6-A64A-53693FF73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48" y="2350801"/>
            <a:ext cx="6330542" cy="16917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320FE-DD4D-4301-B2CD-D60917CDB4F8}"/>
              </a:ext>
            </a:extLst>
          </p:cNvPr>
          <p:cNvSpPr txBox="1"/>
          <p:nvPr/>
        </p:nvSpPr>
        <p:spPr>
          <a:xfrm>
            <a:off x="1606120" y="6095639"/>
            <a:ext cx="9724527" cy="4149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only properties that might be violated are property 2 and 4 </a:t>
            </a:r>
            <a:r>
              <a:rPr lang="ko-KR" altLang="en-US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due to z being colored red</a:t>
            </a:r>
          </a:p>
        </p:txBody>
      </p:sp>
    </p:spTree>
    <p:extLst>
      <p:ext uri="{BB962C8B-B14F-4D97-AF65-F5344CB8AC3E}">
        <p14:creationId xmlns:p14="http://schemas.microsoft.com/office/powerpoint/2010/main" val="281920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Determine what violations of the RB tree properties are introduced</a:t>
                </a: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3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/>
                </a:pPr>
                <a:endParaRPr lang="en-US" altLang="ko-KR" sz="3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Property 2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Violated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</a:rPr>
                  <a:t> is the root node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Property 4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Violated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parent is red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Red node has red child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26E44E1-D76D-46B6-A64A-53693FF73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48" y="2368219"/>
            <a:ext cx="6330542" cy="169171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0017E42-4CCB-4E78-8CC9-F488D9BCA21D}"/>
              </a:ext>
            </a:extLst>
          </p:cNvPr>
          <p:cNvGrpSpPr/>
          <p:nvPr/>
        </p:nvGrpSpPr>
        <p:grpSpPr>
          <a:xfrm>
            <a:off x="6267005" y="4184755"/>
            <a:ext cx="4140009" cy="1647974"/>
            <a:chOff x="1714123" y="4267051"/>
            <a:chExt cx="4140009" cy="164797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EF5E191-2527-4626-B0D5-29063035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4123" y="4267051"/>
              <a:ext cx="4140009" cy="163844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803FF41-FA1C-4157-8E84-D6BC4C97B18E}"/>
                </a:ext>
              </a:extLst>
            </p:cNvPr>
            <p:cNvSpPr/>
            <p:nvPr/>
          </p:nvSpPr>
          <p:spPr>
            <a:xfrm>
              <a:off x="2105025" y="5235858"/>
              <a:ext cx="904875" cy="6791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26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Examine the overall goal of the while loop in line 1~15 (Loop invariant)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while loop in line 1~15 maintains the three-part invariant at the start of each iteration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Initialization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Add red node z (a)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root did not changed prior to the call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𝑅𝐵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𝐼𝑁𝑆𝐸𝑅𝑇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𝐹𝐼𝑋𝑈𝑃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(b)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Prior to the first iteration, we started with RB-tree with no violations (c)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7BC7F-4A68-4C38-A00F-D512A72B1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941" y="2699606"/>
            <a:ext cx="5835146" cy="1458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C18C84-3559-4FBC-976D-13DC0A2EC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259" y="2699605"/>
            <a:ext cx="3686042" cy="145878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7E4B240-694A-499A-8930-68676038041F}"/>
              </a:ext>
            </a:extLst>
          </p:cNvPr>
          <p:cNvCxnSpPr>
            <a:cxnSpLocks/>
          </p:cNvCxnSpPr>
          <p:nvPr/>
        </p:nvCxnSpPr>
        <p:spPr>
          <a:xfrm>
            <a:off x="3657387" y="3669543"/>
            <a:ext cx="36852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BC53C73-CC9E-4FEA-BC05-6397469D574B}"/>
              </a:ext>
            </a:extLst>
          </p:cNvPr>
          <p:cNvCxnSpPr/>
          <p:nvPr/>
        </p:nvCxnSpPr>
        <p:spPr>
          <a:xfrm>
            <a:off x="6364224" y="3669543"/>
            <a:ext cx="713232" cy="4888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F717B8-E819-4504-9BF3-3D969531E756}"/>
              </a:ext>
            </a:extLst>
          </p:cNvPr>
          <p:cNvSpPr txBox="1"/>
          <p:nvPr/>
        </p:nvSpPr>
        <p:spPr>
          <a:xfrm>
            <a:off x="6584054" y="4077105"/>
            <a:ext cx="1457119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About violations</a:t>
            </a:r>
          </a:p>
        </p:txBody>
      </p:sp>
    </p:spTree>
    <p:extLst>
      <p:ext uri="{BB962C8B-B14F-4D97-AF65-F5344CB8AC3E}">
        <p14:creationId xmlns:p14="http://schemas.microsoft.com/office/powerpoint/2010/main" val="954012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Examine the overall goal of the while loop in line 1~15 (Loop invariant)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while loop in line 1~15 maintains the three-part invariant at the start of each iteration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Termination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loop is terminated when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black 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tree does not violate property 4 (a) (b) (c)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Line 16 (the last line) restore property 2 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</a:t>
                </a: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7BC7F-4A68-4C38-A00F-D512A72B1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941" y="2699606"/>
            <a:ext cx="5835146" cy="1458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C18C84-3559-4FBC-976D-13DC0A2EC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259" y="2699605"/>
            <a:ext cx="3686042" cy="145878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7E4B240-694A-499A-8930-68676038041F}"/>
              </a:ext>
            </a:extLst>
          </p:cNvPr>
          <p:cNvCxnSpPr>
            <a:cxnSpLocks/>
          </p:cNvCxnSpPr>
          <p:nvPr/>
        </p:nvCxnSpPr>
        <p:spPr>
          <a:xfrm>
            <a:off x="3657387" y="3669543"/>
            <a:ext cx="36852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BC53C73-CC9E-4FEA-BC05-6397469D574B}"/>
              </a:ext>
            </a:extLst>
          </p:cNvPr>
          <p:cNvCxnSpPr/>
          <p:nvPr/>
        </p:nvCxnSpPr>
        <p:spPr>
          <a:xfrm>
            <a:off x="6364224" y="3669543"/>
            <a:ext cx="713232" cy="4888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F717B8-E819-4504-9BF3-3D969531E756}"/>
              </a:ext>
            </a:extLst>
          </p:cNvPr>
          <p:cNvSpPr txBox="1"/>
          <p:nvPr/>
        </p:nvSpPr>
        <p:spPr>
          <a:xfrm>
            <a:off x="6584054" y="4077105"/>
            <a:ext cx="1457119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About violations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4395F3-16C5-4BCC-AC37-2CE3743C5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888" y="5187198"/>
            <a:ext cx="2710196" cy="30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87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Examine the overall goal of the while loop in line 1~15 (Loop invariant)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while loop in line 1~15 maintains the three-part invariant at the start of each iteration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Maintenance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need to consider six cases in the while loop, but three of them are symmetric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Can enter a loop iteration only if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red 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𝑝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cannot be the root (a) (b)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 step 3, we can find violation in property 4 in three cases (c)</a:t>
                </a: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7BC7F-4A68-4C38-A00F-D512A72B1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941" y="2699606"/>
            <a:ext cx="5835146" cy="1458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C18C84-3559-4FBC-976D-13DC0A2EC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259" y="2699605"/>
            <a:ext cx="3686042" cy="1458787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7E4B240-694A-499A-8930-68676038041F}"/>
              </a:ext>
            </a:extLst>
          </p:cNvPr>
          <p:cNvCxnSpPr>
            <a:cxnSpLocks/>
          </p:cNvCxnSpPr>
          <p:nvPr/>
        </p:nvCxnSpPr>
        <p:spPr>
          <a:xfrm>
            <a:off x="3657387" y="3669543"/>
            <a:ext cx="368524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BC53C73-CC9E-4FEA-BC05-6397469D574B}"/>
              </a:ext>
            </a:extLst>
          </p:cNvPr>
          <p:cNvCxnSpPr/>
          <p:nvPr/>
        </p:nvCxnSpPr>
        <p:spPr>
          <a:xfrm>
            <a:off x="6364224" y="3669543"/>
            <a:ext cx="713232" cy="4888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F717B8-E819-4504-9BF3-3D969531E756}"/>
              </a:ext>
            </a:extLst>
          </p:cNvPr>
          <p:cNvSpPr txBox="1"/>
          <p:nvPr/>
        </p:nvSpPr>
        <p:spPr>
          <a:xfrm>
            <a:off x="6584054" y="4077105"/>
            <a:ext cx="1457119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About violations</a:t>
            </a:r>
          </a:p>
        </p:txBody>
      </p:sp>
    </p:spTree>
    <p:extLst>
      <p:ext uri="{BB962C8B-B14F-4D97-AF65-F5344CB8AC3E}">
        <p14:creationId xmlns:p14="http://schemas.microsoft.com/office/powerpoint/2010/main" val="3669728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 startAt="3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Explore each of three cases within the while loop’s body and how they accomplish the goal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Case 1 –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uncle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𝑦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red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5DE6E-B75D-4ED7-81B6-D5079FE7F938}"/>
              </a:ext>
            </a:extLst>
          </p:cNvPr>
          <p:cNvGrpSpPr/>
          <p:nvPr/>
        </p:nvGrpSpPr>
        <p:grpSpPr>
          <a:xfrm>
            <a:off x="1624161" y="2740243"/>
            <a:ext cx="4079715" cy="3833750"/>
            <a:chOff x="1624161" y="2621371"/>
            <a:chExt cx="4079715" cy="38337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AB5416-4368-4E41-9C79-AAEDD60DE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5369"/>
            <a:stretch/>
          </p:blipFill>
          <p:spPr>
            <a:xfrm>
              <a:off x="1624161" y="2621371"/>
              <a:ext cx="3826025" cy="38337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94AB647-04B5-4DFE-B6CE-7BE1108EE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139" b="15114"/>
            <a:stretch/>
          </p:blipFill>
          <p:spPr>
            <a:xfrm>
              <a:off x="4942508" y="2621371"/>
              <a:ext cx="761368" cy="3254328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500867-03F0-44D5-9851-79418A96DF15}"/>
              </a:ext>
            </a:extLst>
          </p:cNvPr>
          <p:cNvSpPr/>
          <p:nvPr/>
        </p:nvSpPr>
        <p:spPr>
          <a:xfrm>
            <a:off x="1518979" y="3633376"/>
            <a:ext cx="4239761" cy="1075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5761C6-1396-4569-9C41-35F6CB4A1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592" y="2609640"/>
            <a:ext cx="5730793" cy="13090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3F1E8-E2A9-46EA-8054-3A49FDAB83DF}"/>
                  </a:ext>
                </a:extLst>
              </p:cNvPr>
              <p:cNvSpPr txBox="1"/>
              <p:nvPr/>
            </p:nvSpPr>
            <p:spPr>
              <a:xfrm>
                <a:off x="6095999" y="3931016"/>
                <a:ext cx="5998395" cy="253248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3 : set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as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uncle</a:t>
                </a: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Both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are red </a:t>
                </a: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We can know that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black (property 4) </a:t>
                </a: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</a:t>
                </a: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an color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and y are black </a:t>
                </a: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</a:t>
                </a: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an</a:t>
                </a:r>
                <a:r>
                  <a:rPr lang="ko-KR" altLang="en-US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fix the problem of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both being red </a:t>
                </a:r>
              </a:p>
              <a:p>
                <a:pPr marL="400050" indent="-4000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But we need to color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red </a:t>
                </a:r>
                <a:r>
                  <a:rPr lang="ko-KR" altLang="en-US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maintaining property 5</a:t>
                </a:r>
              </a:p>
              <a:p>
                <a:pPr marL="400050" indent="-40005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Repeat the while loop with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as the new node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Pointer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moves up two levels in the tree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3F1E8-E2A9-46EA-8054-3A49FDAB8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931016"/>
                <a:ext cx="5998395" cy="2532488"/>
              </a:xfrm>
              <a:prstGeom prst="rect">
                <a:avLst/>
              </a:prstGeom>
              <a:blipFill>
                <a:blip r:embed="rId6"/>
                <a:stretch>
                  <a:fillRect l="-423" b="-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984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 startAt="3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Explore each of three cases within the while loop’s body and how they accomplish the goal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Case 1 –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uncle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𝑦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red –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loop invariant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5DE6E-B75D-4ED7-81B6-D5079FE7F938}"/>
              </a:ext>
            </a:extLst>
          </p:cNvPr>
          <p:cNvGrpSpPr/>
          <p:nvPr/>
        </p:nvGrpSpPr>
        <p:grpSpPr>
          <a:xfrm>
            <a:off x="1541865" y="2740243"/>
            <a:ext cx="4079715" cy="3833750"/>
            <a:chOff x="1624161" y="2621371"/>
            <a:chExt cx="4079715" cy="38337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AB5416-4368-4E41-9C79-AAEDD60DE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5369"/>
            <a:stretch/>
          </p:blipFill>
          <p:spPr>
            <a:xfrm>
              <a:off x="1624161" y="2621371"/>
              <a:ext cx="3826025" cy="38337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94AB647-04B5-4DFE-B6CE-7BE1108EE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139" b="15114"/>
            <a:stretch/>
          </p:blipFill>
          <p:spPr>
            <a:xfrm>
              <a:off x="4942508" y="2621371"/>
              <a:ext cx="761368" cy="3254328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500867-03F0-44D5-9851-79418A96DF15}"/>
              </a:ext>
            </a:extLst>
          </p:cNvPr>
          <p:cNvSpPr/>
          <p:nvPr/>
        </p:nvSpPr>
        <p:spPr>
          <a:xfrm>
            <a:off x="1436683" y="3633376"/>
            <a:ext cx="4239761" cy="10757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3F1E8-E2A9-46EA-8054-3A49FDAB83DF}"/>
                  </a:ext>
                </a:extLst>
              </p:cNvPr>
              <p:cNvSpPr txBox="1"/>
              <p:nvPr/>
            </p:nvSpPr>
            <p:spPr>
              <a:xfrm>
                <a:off x="5822892" y="3946165"/>
                <a:ext cx="6271503" cy="318760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denotes node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denotes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endParaRPr lang="en-US" altLang="ko-KR" sz="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lpha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color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red(7),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becomes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at the start of next iteration(8)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lphaLcPeriod"/>
                </a:pPr>
                <a:r>
                  <a:rPr lang="en-US" altLang="ko-KR" sz="1600" dirty="0"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𝑠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</a:t>
                </a: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𝑠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root, it was black prior to this iteration</a:t>
                </a: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color of this node doesn’t change</a:t>
                </a:r>
              </a:p>
              <a:p>
                <a:pPr marL="400050" indent="-400050">
                  <a:lnSpc>
                    <a:spcPct val="125000"/>
                  </a:lnSpc>
                  <a:buAutoNum type="alphaLcPeriod"/>
                </a:pP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node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the root at the start of the next iteration, violate property 2</a:t>
                </a: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red but it is the root of the tree </a:t>
                </a: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lvl="1">
                  <a:lnSpc>
                    <a:spcPct val="125000"/>
                  </a:lnSpc>
                </a:pPr>
                <a:endParaRPr lang="en-US" altLang="ko-KR" sz="1600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3F1E8-E2A9-46EA-8054-3A49FDAB8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892" y="3946165"/>
                <a:ext cx="6271503" cy="3187604"/>
              </a:xfrm>
              <a:prstGeom prst="rect">
                <a:avLst/>
              </a:prstGeom>
              <a:blipFill>
                <a:blip r:embed="rId5"/>
                <a:stretch>
                  <a:fillRect l="-606" r="-20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4BAF0A97-B167-4378-A4BD-8EF4A7678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861" y="2740243"/>
            <a:ext cx="4869466" cy="12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4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Chapter.3 Data Structures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480645" y="2306659"/>
            <a:ext cx="56905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Elementary Data Structures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Stacks and queues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Linked lists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Implementing pointers and objects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Representing rooted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Direct-address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tables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Hash functions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Open addressing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6137029" y="2306659"/>
            <a:ext cx="66024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Binary Search Trees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What is a binary search tree?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Querying a binary search tree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 and deletion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Red-Black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Properties of red-black trees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Rotations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Deletion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Augmenting Data Structures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Dynamic order statistics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How to augment a data structure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Interval trees</a:t>
            </a:r>
            <a:endParaRPr lang="ko-KR" altLang="en-US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9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arenR" startAt="3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Explore each of three cases within the while loop’s body and how they accomplish the goal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Case 2, 3 –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uncle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𝑦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black and </a:t>
                </a:r>
                <a14:m>
                  <m:oMath xmlns:m="http://schemas.openxmlformats.org/officeDocument/2006/math"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 right child(2) or left child(3)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5DE6E-B75D-4ED7-81B6-D5079FE7F938}"/>
              </a:ext>
            </a:extLst>
          </p:cNvPr>
          <p:cNvGrpSpPr/>
          <p:nvPr/>
        </p:nvGrpSpPr>
        <p:grpSpPr>
          <a:xfrm>
            <a:off x="1541865" y="2740243"/>
            <a:ext cx="4079715" cy="3833750"/>
            <a:chOff x="1624161" y="2621371"/>
            <a:chExt cx="4079715" cy="38337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AB5416-4368-4E41-9C79-AAEDD60DE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5369"/>
            <a:stretch/>
          </p:blipFill>
          <p:spPr>
            <a:xfrm>
              <a:off x="1624161" y="2621371"/>
              <a:ext cx="3826025" cy="38337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94AB647-04B5-4DFE-B6CE-7BE1108EE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7139" b="15114"/>
            <a:stretch/>
          </p:blipFill>
          <p:spPr>
            <a:xfrm>
              <a:off x="4942508" y="2621371"/>
              <a:ext cx="761368" cy="3254328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500867-03F0-44D5-9851-79418A96DF15}"/>
              </a:ext>
            </a:extLst>
          </p:cNvPr>
          <p:cNvSpPr/>
          <p:nvPr/>
        </p:nvSpPr>
        <p:spPr>
          <a:xfrm>
            <a:off x="1482475" y="4670605"/>
            <a:ext cx="4239761" cy="12512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3F1E8-E2A9-46EA-8054-3A49FDAB83DF}"/>
                  </a:ext>
                </a:extLst>
              </p:cNvPr>
              <p:cNvSpPr txBox="1"/>
              <p:nvPr/>
            </p:nvSpPr>
            <p:spPr>
              <a:xfrm>
                <a:off x="5796765" y="3946165"/>
                <a:ext cx="6369108" cy="284135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Distinguish the two cases according to whether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left or right child of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endParaRPr lang="en-US" altLang="ko-KR" sz="2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10~11 </a:t>
                </a: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constitute case 2</a:t>
                </a: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𝐿𝐸𝐹𝑇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𝑅𝑂𝑇𝐴𝑇𝐸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transform the situation into case 3</a:t>
                </a:r>
              </a:p>
              <a:p>
                <a:pPr marL="400050" indent="-4000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 case 3, both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are red</a:t>
                </a: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we use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𝑅𝐼𝐺𝐻𝑇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𝑅𝑂𝑇𝐴𝑇𝐸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violates properties 5</a:t>
                </a:r>
              </a:p>
              <a:p>
                <a:pPr marL="857250" lvl="1" indent="-400050">
                  <a:lnSpc>
                    <a:spcPct val="125000"/>
                  </a:lnSpc>
                  <a:buAutoNum type="romanLcPeriod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Color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black and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red </a:t>
                </a:r>
                <a:r>
                  <a:rPr lang="ko-KR" altLang="en-US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</a:t>
                </a: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use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𝑅𝐼𝐺𝐻𝑇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𝑅𝑂𝑇𝐴𝑇𝐸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lvl="1">
                  <a:lnSpc>
                    <a:spcPct val="125000"/>
                  </a:lnSpc>
                </a:pPr>
                <a:endParaRPr lang="en-US" altLang="ko-KR" sz="1600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3F1E8-E2A9-46EA-8054-3A49FDAB8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765" y="3946165"/>
                <a:ext cx="6369108" cy="2841355"/>
              </a:xfrm>
              <a:prstGeom prst="rect">
                <a:avLst/>
              </a:prstGeom>
              <a:blipFill>
                <a:blip r:embed="rId5"/>
                <a:stretch>
                  <a:fillRect l="-398" r="-39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6EA4733-B35C-CC46-AEF1-B1CB21DCD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764" y="2677999"/>
            <a:ext cx="4676371" cy="1350555"/>
          </a:xfrm>
          <a:prstGeom prst="rect">
            <a:avLst/>
          </a:prstGeom>
        </p:spPr>
      </p:pic>
      <p:cxnSp>
        <p:nvCxnSpPr>
          <p:cNvPr id="13" name="직선 연결선 10">
            <a:extLst>
              <a:ext uri="{FF2B5EF4-FFF2-40B4-BE49-F238E27FC236}">
                <a16:creationId xmlns:a16="http://schemas.microsoft.com/office/drawing/2014/main" id="{A777ADEE-C807-7E41-877F-0477BF80EAAA}"/>
              </a:ext>
            </a:extLst>
          </p:cNvPr>
          <p:cNvCxnSpPr>
            <a:cxnSpLocks/>
          </p:cNvCxnSpPr>
          <p:nvPr/>
        </p:nvCxnSpPr>
        <p:spPr>
          <a:xfrm>
            <a:off x="10093234" y="6107139"/>
            <a:ext cx="11984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B0F4A40-C71F-CD4B-9BCE-9B1B7BF5103D}"/>
              </a:ext>
            </a:extLst>
          </p:cNvPr>
          <p:cNvCxnSpPr>
            <a:cxnSpLocks/>
          </p:cNvCxnSpPr>
          <p:nvPr/>
        </p:nvCxnSpPr>
        <p:spPr>
          <a:xfrm flipV="1">
            <a:off x="11187338" y="5905101"/>
            <a:ext cx="297405" cy="2013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002495-F758-9745-81CE-4D08774E31C3}"/>
              </a:ext>
            </a:extLst>
          </p:cNvPr>
          <p:cNvSpPr txBox="1"/>
          <p:nvPr/>
        </p:nvSpPr>
        <p:spPr>
          <a:xfrm>
            <a:off x="10875092" y="5561802"/>
            <a:ext cx="1219303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Black-height</a:t>
            </a:r>
          </a:p>
        </p:txBody>
      </p:sp>
    </p:spTree>
    <p:extLst>
      <p:ext uri="{BB962C8B-B14F-4D97-AF65-F5344CB8AC3E}">
        <p14:creationId xmlns:p14="http://schemas.microsoft.com/office/powerpoint/2010/main" val="163599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Insertion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</m:oMath>
                </a14:m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procedure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running time of</a:t>
                </a:r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</m:oMath>
                </a14:m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and</a:t>
                </a:r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func>
                      <m:funcPr>
                        <m:ctrlPr>
                          <a:rPr lang="en-US" altLang="ko-KR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21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6C763A-165C-B14A-9416-13FF5CDA0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167" y="2995598"/>
            <a:ext cx="4823218" cy="140298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2FF6D1C-3E65-4F47-A428-84ED03E8D45A}"/>
              </a:ext>
            </a:extLst>
          </p:cNvPr>
          <p:cNvCxnSpPr>
            <a:cxnSpLocks/>
          </p:cNvCxnSpPr>
          <p:nvPr/>
        </p:nvCxnSpPr>
        <p:spPr>
          <a:xfrm flipV="1">
            <a:off x="6203870" y="3814821"/>
            <a:ext cx="37555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F19C32-0FF6-8841-A486-459724396F26}"/>
                  </a:ext>
                </a:extLst>
              </p:cNvPr>
              <p:cNvSpPr txBox="1"/>
              <p:nvPr/>
            </p:nvSpPr>
            <p:spPr>
              <a:xfrm>
                <a:off x="3117377" y="4752913"/>
                <a:ext cx="1333499" cy="3616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𝑹𝑩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𝑰𝑵𝑺𝑬𝑹𝑻</m:t>
                      </m:r>
                    </m:oMath>
                  </m:oMathPara>
                </a14:m>
                <a:endParaRPr lang="en-US" altLang="ko-KR" sz="1400" b="1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F19C32-0FF6-8841-A486-459724396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377" y="4752913"/>
                <a:ext cx="1333499" cy="361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270D76-D010-8A45-A3DF-F856ED30ED01}"/>
                  </a:ext>
                </a:extLst>
              </p:cNvPr>
              <p:cNvSpPr txBox="1"/>
              <p:nvPr/>
            </p:nvSpPr>
            <p:spPr>
              <a:xfrm>
                <a:off x="8286913" y="4752913"/>
                <a:ext cx="2107726" cy="3616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𝑹𝑩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𝑰𝑵𝑺𝑬𝑹𝑻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KoPub돋움체_Pro Medium" panose="00000600000000000000" pitchFamily="50" charset="-127"/>
                        </a:rPr>
                        <m:t>𝑭𝑰𝑿𝑼𝑷</m:t>
                      </m:r>
                    </m:oMath>
                  </m:oMathPara>
                </a14:m>
                <a:endParaRPr lang="en-US" altLang="ko-KR" sz="1400" b="1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270D76-D010-8A45-A3DF-F856ED30E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913" y="4752913"/>
                <a:ext cx="2107726" cy="3616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>
            <a:extLst>
              <a:ext uri="{FF2B5EF4-FFF2-40B4-BE49-F238E27FC236}">
                <a16:creationId xmlns:a16="http://schemas.microsoft.com/office/drawing/2014/main" id="{9E62FC33-A2A6-EE43-918F-E734E9D1A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123" y="2995598"/>
            <a:ext cx="4140009" cy="163844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5F50CD-25E0-004F-9025-284E5C83E19B}"/>
              </a:ext>
            </a:extLst>
          </p:cNvPr>
          <p:cNvCxnSpPr>
            <a:cxnSpLocks/>
          </p:cNvCxnSpPr>
          <p:nvPr/>
        </p:nvCxnSpPr>
        <p:spPr>
          <a:xfrm flipH="1">
            <a:off x="2769327" y="3239589"/>
            <a:ext cx="766353" cy="1894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B4FB30B-BD98-C449-98E1-76135A22B7A2}"/>
              </a:ext>
            </a:extLst>
          </p:cNvPr>
          <p:cNvCxnSpPr>
            <a:cxnSpLocks/>
          </p:cNvCxnSpPr>
          <p:nvPr/>
        </p:nvCxnSpPr>
        <p:spPr>
          <a:xfrm>
            <a:off x="2769327" y="3697088"/>
            <a:ext cx="243839" cy="1173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950A1C-1D3D-9444-80EC-074641863292}"/>
              </a:ext>
            </a:extLst>
          </p:cNvPr>
          <p:cNvCxnSpPr>
            <a:cxnSpLocks/>
          </p:cNvCxnSpPr>
          <p:nvPr/>
        </p:nvCxnSpPr>
        <p:spPr>
          <a:xfrm flipH="1">
            <a:off x="2930580" y="4022825"/>
            <a:ext cx="165172" cy="119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0A726F-5C7F-7E4A-9FC0-E17D5C01BBF5}"/>
              </a:ext>
            </a:extLst>
          </p:cNvPr>
          <p:cNvCxnSpPr>
            <a:cxnSpLocks/>
          </p:cNvCxnSpPr>
          <p:nvPr/>
        </p:nvCxnSpPr>
        <p:spPr>
          <a:xfrm flipH="1">
            <a:off x="2630429" y="4341597"/>
            <a:ext cx="121627" cy="1139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F699AC9-7D30-6348-951E-24ACC557874B}"/>
              </a:ext>
            </a:extLst>
          </p:cNvPr>
          <p:cNvCxnSpPr>
            <a:cxnSpLocks/>
          </p:cNvCxnSpPr>
          <p:nvPr/>
        </p:nvCxnSpPr>
        <p:spPr>
          <a:xfrm flipV="1">
            <a:off x="8286913" y="3971735"/>
            <a:ext cx="160401" cy="1107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00A0FF7-7F6F-8846-9B9F-63B61988024F}"/>
              </a:ext>
            </a:extLst>
          </p:cNvPr>
          <p:cNvCxnSpPr>
            <a:cxnSpLocks/>
          </p:cNvCxnSpPr>
          <p:nvPr/>
        </p:nvCxnSpPr>
        <p:spPr>
          <a:xfrm flipH="1" flipV="1">
            <a:off x="8116389" y="3526971"/>
            <a:ext cx="330925" cy="1542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7A971D2-453A-F44A-B157-D06D535F3EA0}"/>
                  </a:ext>
                </a:extLst>
              </p:cNvPr>
              <p:cNvSpPr txBox="1"/>
              <p:nvPr/>
            </p:nvSpPr>
            <p:spPr>
              <a:xfrm>
                <a:off x="1536000" y="5212090"/>
                <a:ext cx="3999360" cy="70884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Moves from root to leaf</a:t>
                </a: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Takes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d>
                      <m:d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h</m:t>
                        </m:r>
                      </m:e>
                    </m:d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func>
                      <m:func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7A971D2-453A-F44A-B157-D06D535F3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000" y="5212090"/>
                <a:ext cx="3999360" cy="708848"/>
              </a:xfrm>
              <a:prstGeom prst="rect">
                <a:avLst/>
              </a:prstGeom>
              <a:blipFill>
                <a:blip r:embed="rId8"/>
                <a:stretch>
                  <a:fillRect l="-316" b="-52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50BD3C-80B7-C549-AC2B-0EEB0A12F166}"/>
                  </a:ext>
                </a:extLst>
              </p:cNvPr>
              <p:cNvSpPr txBox="1"/>
              <p:nvPr/>
            </p:nvSpPr>
            <p:spPr>
              <a:xfrm>
                <a:off x="7079006" y="5212090"/>
                <a:ext cx="4137634" cy="9936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Moves from leaf to root</a:t>
                </a: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Just change pointer and color attribute</a:t>
                </a: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Takes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d>
                      <m:d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h</m:t>
                        </m:r>
                      </m:e>
                    </m:d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func>
                      <m:func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50BD3C-80B7-C549-AC2B-0EEB0A12F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06" y="5212090"/>
                <a:ext cx="4137634" cy="993605"/>
              </a:xfrm>
              <a:prstGeom prst="rect">
                <a:avLst/>
              </a:prstGeom>
              <a:blipFill>
                <a:blip r:embed="rId9"/>
                <a:stretch>
                  <a:fillRect l="-612" b="-63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303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Deletion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Introduction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Deletion of a node takes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func>
                      <m:funcPr>
                        <m:ctrlPr>
                          <a:rPr lang="en-US" altLang="ko-KR" sz="1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  <m:r>
                      <a:rPr lang="en-US" altLang="ko-KR" sz="1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Deleting a node from a RB tree is based on the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𝑻𝑹𝑬𝑬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</m:oMath>
                </a14:m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procedure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Use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𝑻𝑹𝑨𝑵𝑺𝑷𝑳𝑨𝑵𝑻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subroutine that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𝑻𝑹𝑬𝑬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</m:oMath>
                </a14:m>
                <a:r>
                  <a:rPr lang="en-US" altLang="ko-KR" sz="18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calls so that it applies to a RB tree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𝑻𝑹𝑨𝑵𝑺𝑷𝑳𝑨𝑵𝑻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22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42D6A96-D049-5047-B2AB-2E66F6C7D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800" y="3777885"/>
            <a:ext cx="2471777" cy="19108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C3F668-A6B1-F94E-88C9-64B307599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317" y="3777885"/>
            <a:ext cx="2248283" cy="2274426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E41EBD-5F5E-C34C-963D-B09BE29D0708}"/>
              </a:ext>
            </a:extLst>
          </p:cNvPr>
          <p:cNvCxnSpPr>
            <a:cxnSpLocks/>
          </p:cNvCxnSpPr>
          <p:nvPr/>
        </p:nvCxnSpPr>
        <p:spPr>
          <a:xfrm flipV="1">
            <a:off x="3751421" y="4915097"/>
            <a:ext cx="37555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06FAF3-D68B-5240-864C-4046A565AC35}"/>
                  </a:ext>
                </a:extLst>
              </p:cNvPr>
              <p:cNvSpPr txBox="1"/>
              <p:nvPr/>
            </p:nvSpPr>
            <p:spPr>
              <a:xfrm>
                <a:off x="6919577" y="3643755"/>
                <a:ext cx="5177197" cy="24924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𝑹𝑩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𝑻𝑹𝑨𝑵𝑺𝑷𝑳𝑨𝑵𝑻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en-US" altLang="ko-KR" b="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&amp;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𝑻𝑹𝑨𝑵𝑺𝑷𝑳𝑨𝑵𝑻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differ in two ways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All instances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in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𝑻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𝑹𝑨𝑵𝑺𝑷𝑳𝑨𝑵𝑻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are replaced by sentinel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𝑛𝑖𝑙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assignment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𝑣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occurs unconditionally 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Can assign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𝑣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even if v points to the sentinel</a:t>
                </a: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06FAF3-D68B-5240-864C-4046A565A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577" y="3643755"/>
                <a:ext cx="5177197" cy="2492477"/>
              </a:xfrm>
              <a:prstGeom prst="rect">
                <a:avLst/>
              </a:prstGeom>
              <a:blipFill>
                <a:blip r:embed="rId6"/>
                <a:stretch>
                  <a:fillRect l="-733" r="-1956" b="-25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연결선 11">
            <a:extLst>
              <a:ext uri="{FF2B5EF4-FFF2-40B4-BE49-F238E27FC236}">
                <a16:creationId xmlns:a16="http://schemas.microsoft.com/office/drawing/2014/main" id="{932205EA-F74D-F549-8700-623E55C2E91A}"/>
              </a:ext>
            </a:extLst>
          </p:cNvPr>
          <p:cNvCxnSpPr>
            <a:cxnSpLocks/>
          </p:cNvCxnSpPr>
          <p:nvPr/>
        </p:nvCxnSpPr>
        <p:spPr>
          <a:xfrm>
            <a:off x="5026522" y="4382958"/>
            <a:ext cx="10694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4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Deletion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</m:oMath>
                </a14:m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like the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𝑻𝑹𝑬𝑬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with additional lines of pseudocode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Whole process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Keep track of a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𝑦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that might cause violations of the RB tree properties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When we want to delete the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has fewer than two children </a:t>
                </a:r>
                <a:r>
                  <a:rPr lang="ko-KR" altLang="en-US" dirty="0"/>
                  <a:t>→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directly removed from tree </a:t>
                </a:r>
                <a:r>
                  <a:rPr lang="ko-KR" altLang="en-US" dirty="0"/>
                  <a:t>→</a:t>
                </a:r>
                <a:r>
                  <a:rPr lang="en-US" altLang="ko-KR" dirty="0"/>
                  <a:t>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to be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has two children</a:t>
                </a:r>
                <a:r>
                  <a:rPr lang="ko-KR" altLang="en-US" dirty="0"/>
                  <a:t> →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should be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’s successor </a:t>
                </a:r>
                <a:r>
                  <a:rPr lang="ko-KR" altLang="en-US" dirty="0"/>
                  <a:t>→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moves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’s position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/>
                  <a:t>Must store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’s color before it is removed(</a:t>
                </a:r>
                <a:r>
                  <a:rPr lang="en-US" altLang="ko-KR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 from or moved(ii) within the tree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After deleting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</m:oMath>
                </a14:m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calls an auxiliary procedure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828800" lvl="4" indent="0">
                  <a:lnSpc>
                    <a:spcPct val="100000"/>
                  </a:lnSpc>
                  <a:buNone/>
                </a:pPr>
                <a:r>
                  <a:rPr lang="en-US" altLang="ko-KR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. maintain RB tree properties 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23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4208973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Deletion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</m:oMath>
                </a14:m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- pseudocode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24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6022F33-BB92-1C49-A85F-F1CC40DF10EE}"/>
              </a:ext>
            </a:extLst>
          </p:cNvPr>
          <p:cNvCxnSpPr>
            <a:cxnSpLocks/>
          </p:cNvCxnSpPr>
          <p:nvPr/>
        </p:nvCxnSpPr>
        <p:spPr>
          <a:xfrm flipV="1">
            <a:off x="4107010" y="4204913"/>
            <a:ext cx="37555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2E1C87E-4D99-554C-A2EF-FC78A0058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212" y="2076964"/>
            <a:ext cx="3241162" cy="46503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/>
              <p:nvPr/>
            </p:nvSpPr>
            <p:spPr>
              <a:xfrm>
                <a:off x="7689537" y="2334119"/>
                <a:ext cx="4478603" cy="31491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Have the same basic-structure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→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en-US" altLang="ko-KR" sz="1600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sz="1600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𝑛𝑖𝑙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𝑇𝑅𝐴𝑁𝑆𝑃𝐿𝐴𝑁𝑇</m:t>
                    </m:r>
                    <m:r>
                      <a:rPr lang="en-US" altLang="ko-KR" sz="1600" b="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ko-KR" altLang="en-US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→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𝑅𝐵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𝑇𝑅𝐴𝑁𝑆𝑃𝐿𝐴𝑁𝑇</m:t>
                    </m:r>
                  </m:oMath>
                </a14:m>
                <a:endParaRPr lang="en-US" altLang="ko-KR" sz="1600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Maintain node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endParaRPr lang="en-US" altLang="ko-KR" sz="1600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It is removed or moved within tree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as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(1)</a:t>
                </a:r>
              </a:p>
              <a:p>
                <a:pPr marL="342900" indent="-34290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node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color might change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𝑜𝑟𝑖𝑔𝑖𝑛𝑎𝑙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𝑐𝑜𝑙𝑜𝑟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stores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color before any changes occur (2, 10)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537" y="2334119"/>
                <a:ext cx="4478603" cy="3149132"/>
              </a:xfrm>
              <a:prstGeom prst="rect">
                <a:avLst/>
              </a:prstGeom>
              <a:blipFill>
                <a:blip r:embed="rId5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E7D5A24C-1DFB-014C-8066-229980127D8F}"/>
              </a:ext>
            </a:extLst>
          </p:cNvPr>
          <p:cNvGrpSpPr/>
          <p:nvPr/>
        </p:nvGrpSpPr>
        <p:grpSpPr>
          <a:xfrm>
            <a:off x="1032010" y="2929192"/>
            <a:ext cx="2927509" cy="2673370"/>
            <a:chOff x="1099007" y="2786904"/>
            <a:chExt cx="2927509" cy="2673370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0E6A676-3DFD-8E45-B499-8DACFEA61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9175" y="2786904"/>
              <a:ext cx="2927341" cy="267337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5C371B6-F876-2046-B5BA-179357A68746}"/>
                </a:ext>
              </a:extLst>
            </p:cNvPr>
            <p:cNvSpPr/>
            <p:nvPr/>
          </p:nvSpPr>
          <p:spPr>
            <a:xfrm>
              <a:off x="1102332" y="3042103"/>
              <a:ext cx="1475406" cy="214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5F31B79-FE9D-4D47-A905-B04DBE507CA7}"/>
                </a:ext>
              </a:extLst>
            </p:cNvPr>
            <p:cNvSpPr/>
            <p:nvPr/>
          </p:nvSpPr>
          <p:spPr>
            <a:xfrm>
              <a:off x="1099007" y="3438958"/>
              <a:ext cx="1809655" cy="214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0E5962-6BAA-0547-907D-63F4B02236D3}"/>
                </a:ext>
              </a:extLst>
            </p:cNvPr>
            <p:cNvSpPr/>
            <p:nvPr/>
          </p:nvSpPr>
          <p:spPr>
            <a:xfrm>
              <a:off x="1099007" y="3853231"/>
              <a:ext cx="2819850" cy="38784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BEA2E5-76C5-9142-A1E4-FF4127C402E5}"/>
              </a:ext>
            </a:extLst>
          </p:cNvPr>
          <p:cNvSpPr/>
          <p:nvPr/>
        </p:nvSpPr>
        <p:spPr>
          <a:xfrm>
            <a:off x="4744522" y="2714288"/>
            <a:ext cx="1516941" cy="21490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3BCB16-4B2A-C44A-BA55-4AA1C893E32E}"/>
              </a:ext>
            </a:extLst>
          </p:cNvPr>
          <p:cNvSpPr/>
          <p:nvPr/>
        </p:nvSpPr>
        <p:spPr>
          <a:xfrm>
            <a:off x="4744522" y="3313360"/>
            <a:ext cx="1847867" cy="21490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178BA-835B-874E-A610-551A7334AEDC}"/>
              </a:ext>
            </a:extLst>
          </p:cNvPr>
          <p:cNvSpPr/>
          <p:nvPr/>
        </p:nvSpPr>
        <p:spPr>
          <a:xfrm>
            <a:off x="4703670" y="3908685"/>
            <a:ext cx="2855370" cy="21490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26AA73-C92C-6C40-B8BE-8C3955184B07}"/>
              </a:ext>
            </a:extLst>
          </p:cNvPr>
          <p:cNvSpPr/>
          <p:nvPr/>
        </p:nvSpPr>
        <p:spPr>
          <a:xfrm>
            <a:off x="4703670" y="4504010"/>
            <a:ext cx="1557793" cy="21490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9388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Deletion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</m:oMath>
                </a14:m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- pseudocode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25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2E1C87E-4D99-554C-A2EF-FC78A0058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6" y="2076964"/>
            <a:ext cx="3241162" cy="46503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/>
              <p:nvPr/>
            </p:nvSpPr>
            <p:spPr>
              <a:xfrm>
                <a:off x="4892374" y="2219577"/>
                <a:ext cx="7299626" cy="284135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Keep track of the node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that moves into node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sz="1600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original position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node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has only one child node 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→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save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original position (4,7)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Directly delete node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𝑹𝑩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𝑻𝑹𝑨𝑵𝑺𝑷𝑳𝑨𝑵𝑻</m:t>
                    </m:r>
                  </m:oMath>
                </a14:m>
                <a:endParaRPr lang="en-US" altLang="ko-KR" sz="1600" b="1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has two children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Node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moves into node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𝑧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position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13~20</a:t>
                </a:r>
              </a:p>
              <a:p>
                <a:pPr marL="342900" indent="-34290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𝑜𝑟𝑖𝑔𝑖𝑛𝑎𝑙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𝑐𝑜𝑙𝑜𝑟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black, it could violate the RB tree properties 5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Call </a:t>
                </a:r>
                <a14:m>
                  <m:oMath xmlns:m="http://schemas.openxmlformats.org/officeDocument/2006/math">
                    <m:r>
                      <a:rPr lang="en-US" altLang="ko-KR" sz="1600" b="1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𝑹𝑩</m:t>
                    </m:r>
                    <m:r>
                      <a:rPr lang="en-US" altLang="ko-KR" sz="1600" b="1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b="1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𝑫𝑬𝑳𝑬𝑻𝑬</m:t>
                    </m:r>
                    <m:r>
                      <a:rPr lang="en-US" altLang="ko-KR" sz="1600" b="1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−</m:t>
                    </m:r>
                    <m:r>
                      <a:rPr lang="en-US" altLang="ko-KR" sz="1600" b="1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𝑭𝑰𝑿𝑼𝑷</m:t>
                    </m:r>
                  </m:oMath>
                </a14:m>
                <a:r>
                  <a:rPr lang="en-US" altLang="ko-KR" sz="1600" b="1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using value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endParaRPr lang="en-US" altLang="ko-KR" sz="1600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lvl="1">
                  <a:lnSpc>
                    <a:spcPct val="125000"/>
                  </a:lnSpc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374" y="2219577"/>
                <a:ext cx="7299626" cy="2841355"/>
              </a:xfrm>
              <a:prstGeom prst="rect">
                <a:avLst/>
              </a:prstGeom>
              <a:blipFill>
                <a:blip r:embed="rId5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BEA2E5-76C5-9142-A1E4-FF4127C402E5}"/>
              </a:ext>
            </a:extLst>
          </p:cNvPr>
          <p:cNvSpPr/>
          <p:nvPr/>
        </p:nvSpPr>
        <p:spPr>
          <a:xfrm>
            <a:off x="1182716" y="2714288"/>
            <a:ext cx="1516941" cy="21490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3BCB16-4B2A-C44A-BA55-4AA1C893E32E}"/>
              </a:ext>
            </a:extLst>
          </p:cNvPr>
          <p:cNvSpPr/>
          <p:nvPr/>
        </p:nvSpPr>
        <p:spPr>
          <a:xfrm>
            <a:off x="1182716" y="3313360"/>
            <a:ext cx="1847867" cy="21490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178BA-835B-874E-A610-551A7334AEDC}"/>
              </a:ext>
            </a:extLst>
          </p:cNvPr>
          <p:cNvSpPr/>
          <p:nvPr/>
        </p:nvSpPr>
        <p:spPr>
          <a:xfrm>
            <a:off x="1141864" y="3908685"/>
            <a:ext cx="2855370" cy="21490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26AA73-C92C-6C40-B8BE-8C3955184B07}"/>
              </a:ext>
            </a:extLst>
          </p:cNvPr>
          <p:cNvSpPr/>
          <p:nvPr/>
        </p:nvSpPr>
        <p:spPr>
          <a:xfrm>
            <a:off x="1141864" y="4504010"/>
            <a:ext cx="1557793" cy="21490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2FD60E-8DA2-3B48-BE07-82A501549132}"/>
              </a:ext>
            </a:extLst>
          </p:cNvPr>
          <p:cNvSpPr txBox="1"/>
          <p:nvPr/>
        </p:nvSpPr>
        <p:spPr>
          <a:xfrm>
            <a:off x="916047" y="2604987"/>
            <a:ext cx="217340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C30098-5049-124F-B38B-937A1E919752}"/>
              </a:ext>
            </a:extLst>
          </p:cNvPr>
          <p:cNvSpPr txBox="1"/>
          <p:nvPr/>
        </p:nvSpPr>
        <p:spPr>
          <a:xfrm>
            <a:off x="916047" y="2219577"/>
            <a:ext cx="217340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22285A-AD0E-524B-AA41-12ED7C715AB3}"/>
              </a:ext>
            </a:extLst>
          </p:cNvPr>
          <p:cNvSpPr txBox="1"/>
          <p:nvPr/>
        </p:nvSpPr>
        <p:spPr>
          <a:xfrm>
            <a:off x="916047" y="2412282"/>
            <a:ext cx="217340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E0EF31-CD78-C341-B778-6CBBD830CB78}"/>
              </a:ext>
            </a:extLst>
          </p:cNvPr>
          <p:cNvSpPr txBox="1"/>
          <p:nvPr/>
        </p:nvSpPr>
        <p:spPr>
          <a:xfrm>
            <a:off x="916047" y="3196895"/>
            <a:ext cx="217340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5BC153-49FA-3140-9B31-620169924C8F}"/>
              </a:ext>
            </a:extLst>
          </p:cNvPr>
          <p:cNvSpPr txBox="1"/>
          <p:nvPr/>
        </p:nvSpPr>
        <p:spPr>
          <a:xfrm>
            <a:off x="916047" y="3788803"/>
            <a:ext cx="217340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2A6E73-7FEE-DC4F-9A68-EEF3FB785011}"/>
              </a:ext>
            </a:extLst>
          </p:cNvPr>
          <p:cNvSpPr txBox="1"/>
          <p:nvPr/>
        </p:nvSpPr>
        <p:spPr>
          <a:xfrm>
            <a:off x="916047" y="4415652"/>
            <a:ext cx="217340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1E3A2D-90BE-C446-B527-01EC1D8777B8}"/>
              </a:ext>
            </a:extLst>
          </p:cNvPr>
          <p:cNvSpPr txBox="1"/>
          <p:nvPr/>
        </p:nvSpPr>
        <p:spPr>
          <a:xfrm>
            <a:off x="916047" y="3998059"/>
            <a:ext cx="217340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F3673-8CA2-4740-8ED6-466864C441CE}"/>
              </a:ext>
            </a:extLst>
          </p:cNvPr>
          <p:cNvSpPr txBox="1"/>
          <p:nvPr/>
        </p:nvSpPr>
        <p:spPr>
          <a:xfrm>
            <a:off x="916047" y="4587301"/>
            <a:ext cx="217340" cy="3432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v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BBDA766-876B-0A4D-8B12-DCD5C386C6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097"/>
          <a:stretch/>
        </p:blipFill>
        <p:spPr>
          <a:xfrm>
            <a:off x="4604790" y="4748401"/>
            <a:ext cx="2982419" cy="10025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657E6B4-6F97-7746-A4B1-2D0EA700A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617" y="5060932"/>
            <a:ext cx="3682825" cy="119825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964C5B4-C79D-AE4C-BED4-3DE3C68F4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6614" y="5731911"/>
            <a:ext cx="2880829" cy="112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81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921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Deletion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- pseudocode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27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/>
              <p:nvPr/>
            </p:nvSpPr>
            <p:spPr>
              <a:xfrm>
                <a:off x="6443118" y="2219577"/>
                <a:ext cx="5748882" cy="40724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pseudocode fixup 4 cases violations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Case 1 : x’s sibling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𝑤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red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Switch the colors of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𝑤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Perform a left rotation on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Move pointer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𝑤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Transform case 1 to case 2,3,or4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18" y="2219577"/>
                <a:ext cx="5748882" cy="4072462"/>
              </a:xfrm>
              <a:prstGeom prst="rect">
                <a:avLst/>
              </a:prstGeom>
              <a:blipFill>
                <a:blip r:embed="rId4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4F71A30-F881-5147-BF84-A5854EB61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140" y="2020389"/>
            <a:ext cx="5222978" cy="451104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0EF15D-0AC0-374C-BD9C-096CA54BBDFA}"/>
              </a:ext>
            </a:extLst>
          </p:cNvPr>
          <p:cNvSpPr/>
          <p:nvPr/>
        </p:nvSpPr>
        <p:spPr>
          <a:xfrm>
            <a:off x="1040007" y="2988942"/>
            <a:ext cx="5403111" cy="7557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BEFDBC-DE33-0046-83D8-9EC7D4719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675" y="2884296"/>
            <a:ext cx="5547768" cy="13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21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Deletion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- pseudocode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28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/>
              <p:nvPr/>
            </p:nvSpPr>
            <p:spPr>
              <a:xfrm>
                <a:off x="6443118" y="2219577"/>
                <a:ext cx="5748882" cy="43802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pseudocode fixup 4 cases violations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 startAt="2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Case 2 :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sibling w is black, and both of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𝑤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children are black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 startAt="2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 startAt="2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 startAt="2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Change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𝑤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color as red (10)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Move pointer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err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(11)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new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black 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→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examine case 1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If new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red </a:t>
                </a:r>
                <a14:m>
                  <m:oMath xmlns:m="http://schemas.openxmlformats.org/officeDocument/2006/math">
                    <m:r>
                      <a:rPr lang="ko-KR" altLang="en-US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→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terminates loop and change to black(23) 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18" y="2219577"/>
                <a:ext cx="5748882" cy="4380238"/>
              </a:xfrm>
              <a:prstGeom prst="rect">
                <a:avLst/>
              </a:prstGeom>
              <a:blipFill>
                <a:blip r:embed="rId4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4F71A30-F881-5147-BF84-A5854EB61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140" y="2020389"/>
            <a:ext cx="5222978" cy="451104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0EF15D-0AC0-374C-BD9C-096CA54BBDFA}"/>
              </a:ext>
            </a:extLst>
          </p:cNvPr>
          <p:cNvSpPr/>
          <p:nvPr/>
        </p:nvSpPr>
        <p:spPr>
          <a:xfrm>
            <a:off x="1119582" y="3720462"/>
            <a:ext cx="5320583" cy="6076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65EB222-417C-F847-B50B-5DA65683D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370" y="3207791"/>
            <a:ext cx="5260867" cy="112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53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Deletion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- pseudocode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29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/>
              <p:nvPr/>
            </p:nvSpPr>
            <p:spPr>
              <a:xfrm>
                <a:off x="6443118" y="2219577"/>
                <a:ext cx="5748882" cy="418787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pseudocode fixup 4 cases violations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 startAt="3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Case 3 :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sibling w is black, w’s left child is red, and w’s right child is black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 startAt="3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 startAt="3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 startAt="3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endParaRPr lang="en-US" altLang="ko-KR" sz="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Switch color of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𝑤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𝑤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(13~14)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Perform a right rotation 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𝑤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(15)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Move pointer w to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i="1" dirty="0" err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(16)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Transform case 3 to case 4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18" y="2219577"/>
                <a:ext cx="5748882" cy="4187878"/>
              </a:xfrm>
              <a:prstGeom prst="rect">
                <a:avLst/>
              </a:prstGeom>
              <a:blipFill>
                <a:blip r:embed="rId4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4F71A30-F881-5147-BF84-A5854EB61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140" y="2020389"/>
            <a:ext cx="5222978" cy="451104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0EF15D-0AC0-374C-BD9C-096CA54BBDFA}"/>
              </a:ext>
            </a:extLst>
          </p:cNvPr>
          <p:cNvSpPr/>
          <p:nvPr/>
        </p:nvSpPr>
        <p:spPr>
          <a:xfrm>
            <a:off x="1122535" y="4275909"/>
            <a:ext cx="5320583" cy="9492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542F4AD4-0736-0B41-B0C1-1DB40C51D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946" y="3200257"/>
            <a:ext cx="5365252" cy="13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6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Properties of Red-Black trees</a:t>
                </a:r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sz="2000" b="1" dirty="0">
                    <a:ln w="0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BST of height h supports any of the basic operations in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</m:t>
                    </m:r>
                    <m:r>
                      <a:rPr lang="en-US" altLang="ko-KR" sz="1800" i="1" dirty="0" smtClean="0">
                        <a:ln w="0"/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n w="0"/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operations are fast if the height of the tree is small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If the height is high, operations may tun no faster than linked list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Red-black trees are balanced search tree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Guarantee that basic operations take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func>
                      <m:func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 in worst-case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 of Red-Black tree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BST with one extra bit of storage per node : its color (Red or Black)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Constrain the node colors on any simple path from the root to a leaf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Ensure that no such path is more than twice as long as any other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tree is approximately balanced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252B13-C359-254A-8506-D54535148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65" y="5408762"/>
            <a:ext cx="4144059" cy="13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71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Deletion</a:t>
                </a: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𝑹𝑩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𝑭𝑰𝑿𝑼𝑷</m:t>
                    </m:r>
                  </m:oMath>
                </a14:m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- pseudocode</a:t>
                </a: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30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/>
              <p:nvPr/>
            </p:nvSpPr>
            <p:spPr>
              <a:xfrm>
                <a:off x="6443118" y="2219577"/>
                <a:ext cx="5748882" cy="322607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342900" indent="-34290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pseudocode fixup 4 cases violations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 startAt="4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Case 4 :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sibling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𝑤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black,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𝑤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left child is red</a:t>
                </a: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 startAt="4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+mj-lt"/>
                  <a:buAutoNum type="arabicParenR" startAt="4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5000"/>
                  </a:lnSpc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lvl="1">
                  <a:lnSpc>
                    <a:spcPct val="125000"/>
                  </a:lnSpc>
                </a:pPr>
                <a:endParaRPr lang="en-US" altLang="ko-KR" sz="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lvl="1">
                  <a:lnSpc>
                    <a:spcPct val="125000"/>
                  </a:lnSpc>
                </a:pPr>
                <a:endParaRPr lang="en-US" altLang="ko-KR" sz="14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By making some color changes (17~19)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Perform a left rotation 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(20)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be the root to terminate loop condition (21)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6BE63-6A58-5840-86F3-9EB371ACE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118" y="2219577"/>
                <a:ext cx="5748882" cy="3226076"/>
              </a:xfrm>
              <a:prstGeom prst="rect">
                <a:avLst/>
              </a:prstGeom>
              <a:blipFill>
                <a:blip r:embed="rId4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4F71A30-F881-5147-BF84-A5854EB61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140" y="2020389"/>
            <a:ext cx="5222978" cy="451104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0EF15D-0AC0-374C-BD9C-096CA54BBDFA}"/>
              </a:ext>
            </a:extLst>
          </p:cNvPr>
          <p:cNvSpPr/>
          <p:nvPr/>
        </p:nvSpPr>
        <p:spPr>
          <a:xfrm>
            <a:off x="1122535" y="5205527"/>
            <a:ext cx="5320583" cy="9492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781F78-57BD-9149-8B6A-4218056A5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181" y="2885538"/>
            <a:ext cx="5300214" cy="108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1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654780" cy="556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/>
              <a:t> Properties of Red-Black trees</a:t>
            </a:r>
            <a:endParaRPr lang="en-US" altLang="ko-KR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Definition of Red-Black tree</a:t>
            </a: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Red-black tree properties</a:t>
            </a: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252B13-C359-254A-8506-D54535148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0" t="7427" r="2089"/>
          <a:stretch/>
        </p:blipFill>
        <p:spPr>
          <a:xfrm>
            <a:off x="1040265" y="2018582"/>
            <a:ext cx="5265645" cy="16303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0C8EA6-4D17-274D-BB27-561E50793310}"/>
                  </a:ext>
                </a:extLst>
              </p:cNvPr>
              <p:cNvSpPr txBox="1"/>
              <p:nvPr/>
            </p:nvSpPr>
            <p:spPr>
              <a:xfrm>
                <a:off x="6305910" y="2018582"/>
                <a:ext cx="5788485" cy="11062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Each node contains the attributes 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𝑐𝑜𝑙𝑜𝑟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, 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𝑘𝑒𝑦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, 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Regard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as being pointers to leaves of the BST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0C8EA6-4D17-274D-BB27-561E5079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910" y="2018582"/>
                <a:ext cx="5788485" cy="1106265"/>
              </a:xfrm>
              <a:prstGeom prst="rect">
                <a:avLst/>
              </a:prstGeom>
              <a:blipFill>
                <a:blip r:embed="rId4"/>
                <a:stretch>
                  <a:fillRect l="-656" b="-674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12DE6A-5CD7-7440-B81B-81D51E2B8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830" y="4352468"/>
            <a:ext cx="6890287" cy="18412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7196CB-1359-CE4A-BD38-0890ED2B0BFB}"/>
              </a:ext>
            </a:extLst>
          </p:cNvPr>
          <p:cNvSpPr/>
          <p:nvPr/>
        </p:nvSpPr>
        <p:spPr>
          <a:xfrm>
            <a:off x="1199071" y="5273117"/>
            <a:ext cx="6959298" cy="9402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43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654780" cy="5562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2400" b="1" dirty="0"/>
              <a:t> Properties of Red-Black trees</a:t>
            </a:r>
            <a:endParaRPr lang="en-US" altLang="ko-KR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Single sentinel Red-Black tree</a:t>
            </a: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Simple Red-black tree</a:t>
            </a:r>
          </a:p>
          <a:p>
            <a:pPr lvl="1">
              <a:lnSpc>
                <a:spcPct val="100000"/>
              </a:lnSpc>
            </a:pPr>
            <a:endParaRPr lang="en-US" altLang="ko-KR" sz="2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itchFamily="2" charset="2"/>
              <a:buChar char="Ø"/>
            </a:pPr>
            <a:endParaRPr lang="en-US" altLang="ko-KR" sz="1800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0C8EA6-4D17-274D-BB27-561E50793310}"/>
                  </a:ext>
                </a:extLst>
              </p:cNvPr>
              <p:cNvSpPr txBox="1"/>
              <p:nvPr/>
            </p:nvSpPr>
            <p:spPr>
              <a:xfrm>
                <a:off x="6096000" y="2018582"/>
                <a:ext cx="5998395" cy="21462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Use a single sentinel to represent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For a RB tree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the sentinel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𝑛𝑖𝑙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an object 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Represents same 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attributes as an ordinary node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Color is black</a:t>
                </a:r>
              </a:p>
              <a:p>
                <a:pPr marL="800100" lvl="1" indent="-34290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All pointers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𝑁𝐼𝐿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are replaced by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𝑛𝑖𝑙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Save the wasted space</a:t>
                </a: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0C8EA6-4D17-274D-BB27-561E50793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18582"/>
                <a:ext cx="5998395" cy="2146229"/>
              </a:xfrm>
              <a:prstGeom prst="rect">
                <a:avLst/>
              </a:prstGeom>
              <a:blipFill>
                <a:blip r:embed="rId3"/>
                <a:stretch>
                  <a:fillRect l="-634" b="-35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검이(가) 표시된 사진&#10;&#10;자동 생성된 설명">
            <a:extLst>
              <a:ext uri="{FF2B5EF4-FFF2-40B4-BE49-F238E27FC236}">
                <a16:creationId xmlns:a16="http://schemas.microsoft.com/office/drawing/2014/main" id="{9D76F1F4-E37F-6049-871E-520B95BE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08" y="2018582"/>
            <a:ext cx="4683883" cy="21597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4A36F5-1464-C24F-BCDB-3610342D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208" y="4799767"/>
            <a:ext cx="4683883" cy="1306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0FB684-604C-AC4F-BD63-EC35F5158251}"/>
                  </a:ext>
                </a:extLst>
              </p:cNvPr>
              <p:cNvSpPr txBox="1"/>
              <p:nvPr/>
            </p:nvSpPr>
            <p:spPr>
              <a:xfrm>
                <a:off x="6137029" y="4799767"/>
                <a:ext cx="5998395" cy="110748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Confine interest to the internal nodes of the tree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leaves and the root’s parent omitted entirely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𝑛𝑖𝑙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)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0FB684-604C-AC4F-BD63-EC35F5158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29" y="4799767"/>
                <a:ext cx="5998395" cy="1107483"/>
              </a:xfrm>
              <a:prstGeom prst="rect">
                <a:avLst/>
              </a:prstGeom>
              <a:blipFill>
                <a:blip r:embed="rId6"/>
                <a:stretch>
                  <a:fillRect l="-63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67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Properties of Red-Black trees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Black-height : </a:t>
                </a:r>
                <a:r>
                  <a:rPr lang="en-US" altLang="ko-KR" sz="2000" b="1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bh</a:t>
                </a: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(x)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number of black nodes on any simple path from, but not including a node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(down to a leaf)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All descending simple paths from the node have the same number of black nodes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Red-black tree property 5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black-height of a RB tree : the black height of the tree’s root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4A36F5-1464-C24F-BCDB-3610342D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36" y="2148744"/>
            <a:ext cx="5565528" cy="15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4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Rotation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Introduction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operation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𝑻𝑹𝑬𝑬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𝑰𝑵𝑺𝑬𝑹𝑻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𝑻𝑹𝑬𝑬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𝑫𝑬𝑳𝑬𝑻𝑬</m:t>
                    </m:r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</a:t>
                </a:r>
                <a:r>
                  <a:rPr lang="en-US" altLang="ko-KR" sz="1800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func>
                      <m:funcPr>
                        <m:ctrlP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lg</m:t>
                        </m:r>
                      </m:fName>
                      <m:e>
                        <m:r>
                          <a:rPr lang="en-US" altLang="ko-KR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func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modify the tree structure </a:t>
                </a:r>
                <a:r>
                  <a:rPr lang="ko-KR" altLang="en-US" dirty="0"/>
                  <a:t>→</a:t>
                </a:r>
                <a:r>
                  <a:rPr lang="en-US" altLang="ko-KR" dirty="0"/>
                  <a:t> the result may violate the RB tree properties</a:t>
                </a:r>
              </a:p>
              <a:p>
                <a:pPr lvl="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To restore these properties, must change the colors of nodes or change the pointer structure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Change the pointer structure through </a:t>
                </a:r>
                <a14:m>
                  <m:oMath xmlns:m="http://schemas.openxmlformats.org/officeDocument/2006/math">
                    <m:r>
                      <a:rPr lang="en-US" altLang="ko-KR" sz="18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𝒓𝒐𝒕𝒂𝒕𝒊𝒐</m:t>
                    </m:r>
                    <m:r>
                      <a:rPr lang="en-US" altLang="ko-KR" sz="18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𝒏</m:t>
                    </m:r>
                  </m:oMath>
                </a14:m>
                <a:endParaRPr lang="en-US" altLang="ko-KR" sz="18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 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 local operation in a search tree to preserve the BST property</a:t>
                </a: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6DD1A4F-6E7A-CA41-9600-2316D5FD8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582" y="4467604"/>
            <a:ext cx="4089806" cy="12364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EA692F-5B6C-8E4D-BC7E-75DB5CF9E0B6}"/>
                  </a:ext>
                </a:extLst>
              </p:cNvPr>
              <p:cNvSpPr txBox="1"/>
              <p:nvPr/>
            </p:nvSpPr>
            <p:spPr>
              <a:xfrm>
                <a:off x="5819541" y="4467604"/>
                <a:ext cx="6182701" cy="179998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Left rotation on a node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Assume that right child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not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𝑛𝑖𝑙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25000"/>
                  </a:lnSpc>
                  <a:buFont typeface="Wingdings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Makes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the new root of the subtree, with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left child and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left child as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right child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EA692F-5B6C-8E4D-BC7E-75DB5CF9E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541" y="4467604"/>
                <a:ext cx="6182701" cy="1799980"/>
              </a:xfrm>
              <a:prstGeom prst="rect">
                <a:avLst/>
              </a:prstGeom>
              <a:blipFill>
                <a:blip r:embed="rId5"/>
                <a:stretch>
                  <a:fillRect l="-615" r="-10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9416B3-A809-9540-A52A-AC0E986BAA7C}"/>
              </a:ext>
            </a:extLst>
          </p:cNvPr>
          <p:cNvSpPr/>
          <p:nvPr/>
        </p:nvSpPr>
        <p:spPr>
          <a:xfrm>
            <a:off x="2898475" y="4590405"/>
            <a:ext cx="1561382" cy="3870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513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Rotation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Pseudocode</a:t>
                </a:r>
              </a:p>
              <a:p>
                <a:pPr lvl="2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𝑥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𝑟𝑖𝑔h𝑡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𝑛𝑖𝑙</m:t>
                    </m:r>
                    <m:r>
                      <a:rPr lang="en-US" altLang="ko-KR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and the root’s parent is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𝑛𝑖𝑙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762" t="-9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7BD3D3-BF59-DF47-BC0B-C46F54DFC2E8}"/>
                  </a:ext>
                </a:extLst>
              </p:cNvPr>
              <p:cNvSpPr txBox="1"/>
              <p:nvPr/>
            </p:nvSpPr>
            <p:spPr>
              <a:xfrm>
                <a:off x="4624035" y="3802402"/>
                <a:ext cx="7433370" cy="24924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1: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dirty="0" err="1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.right</a:t>
                </a:r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2 : turn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left subtree into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right subtree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</a:t>
                </a: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ine 3~4 : set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parent as node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</a:t>
                </a: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ine 5 :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parent as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’s parent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6~7 : in the case that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root node</a:t>
                </a: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</a:t>
                </a: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ine 8~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10 : set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𝑙𝑒𝑓𝑡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𝑟𝑖𝑔h𝑡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</a:t>
                </a:r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ine 11~12 : connect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𝑦</m:t>
                    </m:r>
                  </m:oMath>
                </a14:m>
                <a:r>
                  <a:rPr lang="en-US" altLang="ko-KR" b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𝑥</m:t>
                    </m:r>
                  </m:oMath>
                </a14:m>
                <a:endParaRPr lang="en-US" altLang="ko-KR" b="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7BD3D3-BF59-DF47-BC0B-C46F54DFC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035" y="3802402"/>
                <a:ext cx="7433370" cy="2492477"/>
              </a:xfrm>
              <a:prstGeom prst="rect">
                <a:avLst/>
              </a:prstGeom>
              <a:blipFill>
                <a:blip r:embed="rId4"/>
                <a:stretch>
                  <a:fillRect l="-574" b="-31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B1B68EA1-5709-254B-8731-C1F4CB8FF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035" y="2428744"/>
            <a:ext cx="4089806" cy="12364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FC4351-2778-4B8A-926C-16684437E8A8}"/>
              </a:ext>
            </a:extLst>
          </p:cNvPr>
          <p:cNvSpPr/>
          <p:nvPr/>
        </p:nvSpPr>
        <p:spPr>
          <a:xfrm>
            <a:off x="5926155" y="2544899"/>
            <a:ext cx="1561382" cy="3870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BB3880-3962-46B9-B5C2-4BC68E3CA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563" y="2544899"/>
            <a:ext cx="2419688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3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3200" dirty="0"/>
              <a:t>Red-Black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sz="2400" b="1" dirty="0"/>
                  <a:t> Rotation</a:t>
                </a: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Example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000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Running time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Only parameters are changed by a rotation </a:t>
                </a:r>
                <a:r>
                  <a:rPr lang="ko-KR" altLang="en-US" sz="18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𝑂</m:t>
                    </m:r>
                    <m:r>
                      <a:rPr lang="en-US" altLang="ko-KR" sz="1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(1)</m:t>
                    </m:r>
                  </m:oMath>
                </a14:m>
                <a:endParaRPr lang="en-US" altLang="ko-KR" sz="18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2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654780" cy="5562321"/>
              </a:xfrm>
              <a:blipFill>
                <a:blip r:embed="rId3"/>
                <a:stretch>
                  <a:fillRect l="-680" t="-8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26</a:t>
            </a:r>
            <a:endParaRPr kumimoji="1" lang="x-none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6D5829-F7EB-4842-A9B7-29B4CF71980E}"/>
              </a:ext>
            </a:extLst>
          </p:cNvPr>
          <p:cNvGrpSpPr/>
          <p:nvPr/>
        </p:nvGrpSpPr>
        <p:grpSpPr>
          <a:xfrm>
            <a:off x="1306969" y="1988370"/>
            <a:ext cx="8426311" cy="3558990"/>
            <a:chOff x="1306969" y="1988370"/>
            <a:chExt cx="9079536" cy="37775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0094C3-ECDD-4595-A23E-65E9B7D52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2787" y="1988370"/>
              <a:ext cx="5063718" cy="339794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A4EF3D-F18F-4ECC-9067-07D74A1B3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6969" y="1993450"/>
              <a:ext cx="2419688" cy="3772426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E11CAE1-52A3-48EB-98FA-7EDCA02E45D5}"/>
                </a:ext>
              </a:extLst>
            </p:cNvPr>
            <p:cNvCxnSpPr/>
            <p:nvPr/>
          </p:nvCxnSpPr>
          <p:spPr>
            <a:xfrm>
              <a:off x="1767840" y="3901440"/>
              <a:ext cx="149352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8008525-A5C6-4BE6-84E1-01F952892DAB}"/>
                </a:ext>
              </a:extLst>
            </p:cNvPr>
            <p:cNvCxnSpPr>
              <a:cxnSpLocks/>
            </p:cNvCxnSpPr>
            <p:nvPr/>
          </p:nvCxnSpPr>
          <p:spPr>
            <a:xfrm>
              <a:off x="2194560" y="4196080"/>
              <a:ext cx="128016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4B725C1-FCB1-42A8-B0F4-7A1FBAC7BB1F}"/>
                </a:ext>
              </a:extLst>
            </p:cNvPr>
            <p:cNvCxnSpPr>
              <a:cxnSpLocks/>
            </p:cNvCxnSpPr>
            <p:nvPr/>
          </p:nvCxnSpPr>
          <p:spPr>
            <a:xfrm>
              <a:off x="1767840" y="4480560"/>
              <a:ext cx="195881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5E47101-D8E6-4E09-AC60-7E73CE5DD888}"/>
                </a:ext>
              </a:extLst>
            </p:cNvPr>
            <p:cNvCxnSpPr>
              <a:cxnSpLocks/>
            </p:cNvCxnSpPr>
            <p:nvPr/>
          </p:nvCxnSpPr>
          <p:spPr>
            <a:xfrm>
              <a:off x="2194560" y="4765040"/>
              <a:ext cx="141224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50691C-3F2E-42B5-8966-8B2686F451D8}"/>
                </a:ext>
              </a:extLst>
            </p:cNvPr>
            <p:cNvSpPr txBox="1"/>
            <p:nvPr/>
          </p:nvSpPr>
          <p:spPr>
            <a:xfrm>
              <a:off x="9511213" y="2484947"/>
              <a:ext cx="293187" cy="307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ko-KR" sz="12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963EFF-FC0E-42FF-9A6B-5FE633A50FD7}"/>
                </a:ext>
              </a:extLst>
            </p:cNvPr>
            <p:cNvSpPr txBox="1"/>
            <p:nvPr/>
          </p:nvSpPr>
          <p:spPr>
            <a:xfrm>
              <a:off x="8081051" y="4649576"/>
              <a:ext cx="619989" cy="32633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ko-KR" sz="12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2~4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E82DE7-C9CB-4C14-946A-882DA19BF753}"/>
                </a:ext>
              </a:extLst>
            </p:cNvPr>
            <p:cNvSpPr txBox="1"/>
            <p:nvPr/>
          </p:nvSpPr>
          <p:spPr>
            <a:xfrm>
              <a:off x="8060523" y="3911600"/>
              <a:ext cx="619990" cy="32633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ko-KR" sz="12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5,10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E90040-FAFA-4AD3-BBE0-4D6416A10309}"/>
                </a:ext>
              </a:extLst>
            </p:cNvPr>
            <p:cNvSpPr txBox="1"/>
            <p:nvPr/>
          </p:nvSpPr>
          <p:spPr>
            <a:xfrm>
              <a:off x="8029733" y="4193474"/>
              <a:ext cx="770850" cy="32633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ko-KR" sz="1200" b="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11~12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2267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07EFED-8C11-4EC9-BB7A-F0D6136EE492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42664</TotalTime>
  <Words>2519</Words>
  <Application>Microsoft Macintosh PowerPoint</Application>
  <PresentationFormat>와이드스크린</PresentationFormat>
  <Paragraphs>474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KoPub돋움체_Pro Medium</vt:lpstr>
      <vt:lpstr>Cambria Math</vt:lpstr>
      <vt:lpstr>Calibri</vt:lpstr>
      <vt:lpstr>Wingdings</vt:lpstr>
      <vt:lpstr>Arial</vt:lpstr>
      <vt:lpstr>Office 테마</vt:lpstr>
      <vt:lpstr>Introduction to Algorithms</vt:lpstr>
      <vt:lpstr>Contents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Red-Black Trees</vt:lpstr>
      <vt:lpstr>PowerPoint 프레젠테이션</vt:lpstr>
      <vt:lpstr>Red-Black Trees</vt:lpstr>
      <vt:lpstr>Red-Black Trees</vt:lpstr>
      <vt:lpstr>Red-Black Trees</vt:lpstr>
      <vt:lpstr>Red-Black Trees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김 동연</cp:lastModifiedBy>
  <cp:revision>1861</cp:revision>
  <cp:lastPrinted>2021-05-14T05:14:04Z</cp:lastPrinted>
  <dcterms:created xsi:type="dcterms:W3CDTF">2020-09-17T05:44:36Z</dcterms:created>
  <dcterms:modified xsi:type="dcterms:W3CDTF">2021-11-19T06:45:08Z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